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56"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4424"/>
    <a:srgbClr val="8F8E8F"/>
    <a:srgbClr val="9763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65BFDB-15B5-452A-BDA8-0708A03A31CF}" v="26" dt="2023-07-18T12:45:39.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252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A0A419-6751-4A6D-9E86-23F9391555BD}" type="datetimeFigureOut">
              <a:rPr lang="en-IN" smtClean="0"/>
              <a:t>24-01-2024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254148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0A419-6751-4A6D-9E86-23F9391555BD}" type="datetimeFigureOut">
              <a:rPr lang="en-IN" smtClean="0"/>
              <a:t>24-01-2024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214132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0A419-6751-4A6D-9E86-23F9391555BD}" type="datetimeFigureOut">
              <a:rPr lang="en-IN" smtClean="0"/>
              <a:t>24-01-2024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421529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0A419-6751-4A6D-9E86-23F9391555BD}" type="datetimeFigureOut">
              <a:rPr lang="en-IN" smtClean="0"/>
              <a:t>24-01-2024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268771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0A419-6751-4A6D-9E86-23F9391555BD}" type="datetimeFigureOut">
              <a:rPr lang="en-IN" smtClean="0"/>
              <a:t>24-01-2024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75254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A0A419-6751-4A6D-9E86-23F9391555BD}" type="datetimeFigureOut">
              <a:rPr lang="en-IN" smtClean="0"/>
              <a:t>24-01-2024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3008547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A0A419-6751-4A6D-9E86-23F9391555BD}" type="datetimeFigureOut">
              <a:rPr lang="en-IN" smtClean="0"/>
              <a:t>24-01-2024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234564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A0A419-6751-4A6D-9E86-23F9391555BD}" type="datetimeFigureOut">
              <a:rPr lang="en-IN" smtClean="0"/>
              <a:t>24-01-2024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299530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0A419-6751-4A6D-9E86-23F9391555BD}" type="datetimeFigureOut">
              <a:rPr lang="en-IN" smtClean="0"/>
              <a:t>24-01-2024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1816122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2A0A419-6751-4A6D-9E86-23F9391555BD}" type="datetimeFigureOut">
              <a:rPr lang="en-IN" smtClean="0"/>
              <a:t>24-01-2024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388155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2A0A419-6751-4A6D-9E86-23F9391555BD}" type="datetimeFigureOut">
              <a:rPr lang="en-IN" smtClean="0"/>
              <a:t>24-01-2024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BEE6B8-C15F-4C20-9161-0F9676EBB3BA}" type="slidenum">
              <a:rPr lang="en-IN" smtClean="0"/>
              <a:t>‹#›</a:t>
            </a:fld>
            <a:endParaRPr lang="en-IN"/>
          </a:p>
        </p:txBody>
      </p:sp>
    </p:spTree>
    <p:extLst>
      <p:ext uri="{BB962C8B-B14F-4D97-AF65-F5344CB8AC3E}">
        <p14:creationId xmlns:p14="http://schemas.microsoft.com/office/powerpoint/2010/main" val="160216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2A0A419-6751-4A6D-9E86-23F9391555BD}" type="datetimeFigureOut">
              <a:rPr lang="en-IN" smtClean="0"/>
              <a:t>24-01-2024</a:t>
            </a:fld>
            <a:endParaRPr lang="en-IN"/>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1BEE6B8-C15F-4C20-9161-0F9676EBB3BA}" type="slidenum">
              <a:rPr lang="en-IN" smtClean="0"/>
              <a:t>‹#›</a:t>
            </a:fld>
            <a:endParaRPr lang="en-IN"/>
          </a:p>
        </p:txBody>
      </p:sp>
    </p:spTree>
    <p:extLst>
      <p:ext uri="{BB962C8B-B14F-4D97-AF65-F5344CB8AC3E}">
        <p14:creationId xmlns:p14="http://schemas.microsoft.com/office/powerpoint/2010/main" val="2916763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6.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drawing a design on the ground&#10;&#10;Description automatically generated">
            <a:extLst>
              <a:ext uri="{FF2B5EF4-FFF2-40B4-BE49-F238E27FC236}">
                <a16:creationId xmlns="" xmlns:a16="http://schemas.microsoft.com/office/drawing/2014/main" id="{6A3F1A9B-C344-B6DF-9311-CFA93C23C6E5}"/>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5177" r="28785" b="1"/>
          <a:stretch/>
        </p:blipFill>
        <p:spPr>
          <a:xfrm>
            <a:off x="20" y="10"/>
            <a:ext cx="6857980" cy="9905990"/>
          </a:xfrm>
          <a:prstGeom prst="rect">
            <a:avLst/>
          </a:prstGeom>
        </p:spPr>
      </p:pic>
      <p:sp>
        <p:nvSpPr>
          <p:cNvPr id="4" name="TextBox 3">
            <a:extLst>
              <a:ext uri="{FF2B5EF4-FFF2-40B4-BE49-F238E27FC236}">
                <a16:creationId xmlns="" xmlns:a16="http://schemas.microsoft.com/office/drawing/2014/main" id="{5F1A56AB-19B4-8F18-0667-DCD74C067D39}"/>
              </a:ext>
            </a:extLst>
          </p:cNvPr>
          <p:cNvSpPr txBox="1"/>
          <p:nvPr/>
        </p:nvSpPr>
        <p:spPr>
          <a:xfrm>
            <a:off x="575065" y="4953000"/>
            <a:ext cx="5924810" cy="2062103"/>
          </a:xfrm>
          <a:prstGeom prst="rect">
            <a:avLst/>
          </a:prstGeom>
          <a:noFill/>
        </p:spPr>
        <p:txBody>
          <a:bodyPr wrap="square" rtlCol="0">
            <a:spAutoFit/>
          </a:bodyPr>
          <a:lstStyle/>
          <a:p>
            <a:r>
              <a:rPr lang="en-IN" sz="3200" b="1" dirty="0">
                <a:solidFill>
                  <a:schemeClr val="bg1">
                    <a:lumMod val="85000"/>
                  </a:schemeClr>
                </a:solidFill>
                <a:latin typeface="Poppins" panose="00000500000000000000" pitchFamily="2" charset="0"/>
                <a:cs typeface="Poppins" panose="00000500000000000000" pitchFamily="2" charset="0"/>
              </a:rPr>
              <a:t>relational aesthetics </a:t>
            </a:r>
          </a:p>
          <a:p>
            <a:endParaRPr lang="en-IN" sz="3200" b="1" dirty="0">
              <a:solidFill>
                <a:schemeClr val="bg1">
                  <a:lumMod val="85000"/>
                </a:schemeClr>
              </a:solidFill>
              <a:latin typeface="Poppins" panose="00000500000000000000" pitchFamily="2" charset="0"/>
              <a:cs typeface="Poppins" panose="00000500000000000000" pitchFamily="2" charset="0"/>
            </a:endParaRPr>
          </a:p>
          <a:p>
            <a:endParaRPr lang="en-IN" sz="3200" b="1" dirty="0">
              <a:solidFill>
                <a:schemeClr val="bg1">
                  <a:lumMod val="85000"/>
                </a:schemeClr>
              </a:solidFill>
              <a:latin typeface="Poppins" panose="00000500000000000000" pitchFamily="2" charset="0"/>
              <a:cs typeface="Poppins" panose="00000500000000000000" pitchFamily="2" charset="0"/>
            </a:endParaRPr>
          </a:p>
          <a:p>
            <a:endParaRPr lang="en-IN" sz="3200" b="1" dirty="0">
              <a:solidFill>
                <a:schemeClr val="bg1">
                  <a:lumMod val="85000"/>
                </a:schemeClr>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 xmlns:a16="http://schemas.microsoft.com/office/drawing/2014/main" id="{8AE22432-15AE-319D-DFB9-A2D43D80693F}"/>
              </a:ext>
            </a:extLst>
          </p:cNvPr>
          <p:cNvSpPr txBox="1"/>
          <p:nvPr/>
        </p:nvSpPr>
        <p:spPr>
          <a:xfrm>
            <a:off x="1305630" y="5291356"/>
            <a:ext cx="5373308" cy="584775"/>
          </a:xfrm>
          <a:prstGeom prst="rect">
            <a:avLst/>
          </a:prstGeom>
          <a:noFill/>
        </p:spPr>
        <p:txBody>
          <a:bodyPr wrap="square">
            <a:spAutoFit/>
          </a:bodyPr>
          <a:lstStyle/>
          <a:p>
            <a:r>
              <a:rPr lang="en-IN" sz="3200" b="1" dirty="0">
                <a:solidFill>
                  <a:schemeClr val="bg1">
                    <a:lumMod val="85000"/>
                  </a:schemeClr>
                </a:solidFill>
                <a:latin typeface="Poppins" panose="00000500000000000000" pitchFamily="2" charset="0"/>
                <a:cs typeface="Poppins" panose="00000500000000000000" pitchFamily="2" charset="0"/>
              </a:rPr>
              <a:t>to dynamic query: </a:t>
            </a:r>
            <a:endParaRPr lang="en-IN" sz="3200" dirty="0"/>
          </a:p>
        </p:txBody>
      </p:sp>
      <p:sp>
        <p:nvSpPr>
          <p:cNvPr id="8" name="TextBox 7">
            <a:extLst>
              <a:ext uri="{FF2B5EF4-FFF2-40B4-BE49-F238E27FC236}">
                <a16:creationId xmlns="" xmlns:a16="http://schemas.microsoft.com/office/drawing/2014/main" id="{B1C4FAD0-D8C6-B0D0-70B1-A1252558D175}"/>
              </a:ext>
            </a:extLst>
          </p:cNvPr>
          <p:cNvSpPr txBox="1"/>
          <p:nvPr/>
        </p:nvSpPr>
        <p:spPr>
          <a:xfrm>
            <a:off x="985898" y="5744402"/>
            <a:ext cx="5751105" cy="584775"/>
          </a:xfrm>
          <a:prstGeom prst="rect">
            <a:avLst/>
          </a:prstGeom>
          <a:noFill/>
        </p:spPr>
        <p:txBody>
          <a:bodyPr wrap="square">
            <a:spAutoFit/>
          </a:bodyPr>
          <a:lstStyle/>
          <a:p>
            <a:r>
              <a:rPr lang="en-IN" sz="3200" b="1" dirty="0">
                <a:solidFill>
                  <a:schemeClr val="bg1">
                    <a:lumMod val="85000"/>
                  </a:schemeClr>
                </a:solidFill>
                <a:latin typeface="Poppins" panose="00000500000000000000" pitchFamily="2" charset="0"/>
                <a:cs typeface="Poppins" panose="00000500000000000000" pitchFamily="2" charset="0"/>
              </a:rPr>
              <a:t>experimenting</a:t>
            </a:r>
          </a:p>
        </p:txBody>
      </p:sp>
      <p:sp>
        <p:nvSpPr>
          <p:cNvPr id="10" name="TextBox 9">
            <a:extLst>
              <a:ext uri="{FF2B5EF4-FFF2-40B4-BE49-F238E27FC236}">
                <a16:creationId xmlns="" xmlns:a16="http://schemas.microsoft.com/office/drawing/2014/main" id="{EFD21525-2D46-8A44-05CE-23117C8940A0}"/>
              </a:ext>
            </a:extLst>
          </p:cNvPr>
          <p:cNvSpPr txBox="1"/>
          <p:nvPr/>
        </p:nvSpPr>
        <p:spPr>
          <a:xfrm>
            <a:off x="1886409" y="6145332"/>
            <a:ext cx="3779520" cy="584775"/>
          </a:xfrm>
          <a:prstGeom prst="rect">
            <a:avLst/>
          </a:prstGeom>
          <a:noFill/>
        </p:spPr>
        <p:txBody>
          <a:bodyPr wrap="square">
            <a:spAutoFit/>
          </a:bodyPr>
          <a:lstStyle/>
          <a:p>
            <a:r>
              <a:rPr lang="en-IN" sz="3200" b="1" dirty="0">
                <a:solidFill>
                  <a:schemeClr val="bg1">
                    <a:lumMod val="85000"/>
                  </a:schemeClr>
                </a:solidFill>
                <a:latin typeface="Poppins" panose="00000500000000000000" pitchFamily="2" charset="0"/>
                <a:cs typeface="Poppins" panose="00000500000000000000" pitchFamily="2" charset="0"/>
              </a:rPr>
              <a:t>participatory art</a:t>
            </a:r>
            <a:endParaRPr lang="en-IN" sz="3200" dirty="0"/>
          </a:p>
        </p:txBody>
      </p:sp>
      <p:sp>
        <p:nvSpPr>
          <p:cNvPr id="11" name="TextBox 10">
            <a:extLst>
              <a:ext uri="{FF2B5EF4-FFF2-40B4-BE49-F238E27FC236}">
                <a16:creationId xmlns="" xmlns:a16="http://schemas.microsoft.com/office/drawing/2014/main" id="{A9B136E1-9A13-5F09-BFA7-374BF8024B28}"/>
              </a:ext>
            </a:extLst>
          </p:cNvPr>
          <p:cNvSpPr txBox="1"/>
          <p:nvPr/>
        </p:nvSpPr>
        <p:spPr>
          <a:xfrm>
            <a:off x="2969602" y="9348695"/>
            <a:ext cx="5392653" cy="400110"/>
          </a:xfrm>
          <a:prstGeom prst="rect">
            <a:avLst/>
          </a:prstGeom>
          <a:noFill/>
        </p:spPr>
        <p:txBody>
          <a:bodyPr wrap="square" rtlCol="0">
            <a:spAutoFit/>
          </a:bodyPr>
          <a:lstStyle/>
          <a:p>
            <a:r>
              <a:rPr lang="en-IN" sz="2000" dirty="0">
                <a:solidFill>
                  <a:schemeClr val="bg1">
                    <a:lumMod val="85000"/>
                  </a:schemeClr>
                </a:solidFill>
                <a:latin typeface="Poppins Medium" panose="00000600000000000000" pitchFamily="2" charset="0"/>
                <a:cs typeface="Poppins Medium" panose="00000600000000000000" pitchFamily="2" charset="0"/>
              </a:rPr>
              <a:t>curated by Tanya Abraham</a:t>
            </a:r>
          </a:p>
        </p:txBody>
      </p:sp>
    </p:spTree>
    <p:extLst>
      <p:ext uri="{BB962C8B-B14F-4D97-AF65-F5344CB8AC3E}">
        <p14:creationId xmlns:p14="http://schemas.microsoft.com/office/powerpoint/2010/main" val="706081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erson's hands&#10;&#10;Description automatically generated">
            <a:extLst>
              <a:ext uri="{FF2B5EF4-FFF2-40B4-BE49-F238E27FC236}">
                <a16:creationId xmlns="" xmlns:a16="http://schemas.microsoft.com/office/drawing/2014/main" id="{06CAFAC9-F96D-B7DF-6B96-18C6AE27E21C}"/>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5066"/>
          <a:stretch/>
        </p:blipFill>
        <p:spPr>
          <a:xfrm>
            <a:off x="311646" y="7579050"/>
            <a:ext cx="2699359" cy="2160453"/>
          </a:xfrm>
        </p:spPr>
      </p:pic>
      <p:sp>
        <p:nvSpPr>
          <p:cNvPr id="7" name="TextBox 6">
            <a:extLst>
              <a:ext uri="{FF2B5EF4-FFF2-40B4-BE49-F238E27FC236}">
                <a16:creationId xmlns="" xmlns:a16="http://schemas.microsoft.com/office/drawing/2014/main" id="{4E15D12B-0C30-0CB4-0324-CB1053695477}"/>
              </a:ext>
            </a:extLst>
          </p:cNvPr>
          <p:cNvSpPr txBox="1"/>
          <p:nvPr/>
        </p:nvSpPr>
        <p:spPr>
          <a:xfrm>
            <a:off x="244256" y="405106"/>
            <a:ext cx="2766749" cy="5755743"/>
          </a:xfrm>
          <a:prstGeom prst="rect">
            <a:avLst/>
          </a:prstGeom>
          <a:noFill/>
        </p:spPr>
        <p:txBody>
          <a:bodyPr wrap="square">
            <a:spAutoFit/>
          </a:bodyPr>
          <a:lstStyle/>
          <a:p>
            <a:pPr>
              <a:lnSpc>
                <a:spcPct val="107000"/>
              </a:lnSpc>
              <a:spcAft>
                <a:spcPts val="800"/>
              </a:spcAft>
            </a:pPr>
            <a:r>
              <a:rPr lang="en-IN" sz="1100" dirty="0">
                <a:effectLst/>
                <a:latin typeface="Poppins" panose="00000500000000000000" pitchFamily="2" charset="0"/>
                <a:ea typeface="Calibri" panose="020F0502020204030204" pitchFamily="34" charset="0"/>
                <a:cs typeface="Poppins" panose="00000500000000000000" pitchFamily="2" charset="0"/>
              </a:rPr>
              <a:t>The “</a:t>
            </a:r>
            <a:r>
              <a:rPr lang="en-IN" sz="1100" dirty="0">
                <a:effectLst/>
                <a:latin typeface="Poppins Medium" panose="00000600000000000000" pitchFamily="2" charset="0"/>
                <a:ea typeface="Calibri" panose="020F0502020204030204" pitchFamily="34" charset="0"/>
                <a:cs typeface="Poppins Medium" panose="00000600000000000000" pitchFamily="2" charset="0"/>
              </a:rPr>
              <a:t>Relational Aesthetics to Dynamic Query: Experimenting </a:t>
            </a:r>
            <a:r>
              <a:rPr lang="en-IN" sz="1100" dirty="0" err="1">
                <a:effectLst/>
                <a:latin typeface="Poppins Medium" panose="00000600000000000000" pitchFamily="2" charset="0"/>
                <a:ea typeface="Calibri" panose="020F0502020204030204" pitchFamily="34" charset="0"/>
                <a:cs typeface="Poppins Medium" panose="00000600000000000000" pitchFamily="2" charset="0"/>
              </a:rPr>
              <a:t>Partcipatory</a:t>
            </a:r>
            <a:r>
              <a:rPr lang="en-IN" sz="1100" dirty="0">
                <a:effectLst/>
                <a:latin typeface="Poppins Medium" panose="00000600000000000000" pitchFamily="2" charset="0"/>
                <a:ea typeface="Calibri" panose="020F0502020204030204" pitchFamily="34" charset="0"/>
                <a:cs typeface="Poppins Medium" panose="00000600000000000000" pitchFamily="2" charset="0"/>
              </a:rPr>
              <a:t> Art” </a:t>
            </a:r>
            <a:r>
              <a:rPr lang="en-IN" sz="1100" dirty="0">
                <a:effectLst/>
                <a:latin typeface="Poppins" panose="00000500000000000000" pitchFamily="2" charset="0"/>
                <a:ea typeface="Calibri" panose="020F0502020204030204" pitchFamily="34" charset="0"/>
                <a:cs typeface="Poppins" panose="00000500000000000000" pitchFamily="2" charset="0"/>
              </a:rPr>
              <a:t>project was conceived in layers. </a:t>
            </a:r>
          </a:p>
          <a:p>
            <a:pPr>
              <a:lnSpc>
                <a:spcPct val="107000"/>
              </a:lnSpc>
              <a:spcAft>
                <a:spcPts val="800"/>
              </a:spcAft>
            </a:pPr>
            <a:r>
              <a:rPr lang="en-IN" sz="1100" dirty="0">
                <a:effectLst/>
                <a:latin typeface="Poppins" panose="00000500000000000000" pitchFamily="2" charset="0"/>
                <a:ea typeface="Calibri" panose="020F0502020204030204" pitchFamily="34" charset="0"/>
                <a:cs typeface="Poppins" panose="00000500000000000000" pitchFamily="2" charset="0"/>
              </a:rPr>
              <a:t>First, with the idea of intersecting traditional art forms with healing practices. Second, the use of the content to create digital art by artists. The third was using “public spaces” as exhibition arenas, where contemporary art practices look at new spaces for larger audience reach and knowledge dissemination. </a:t>
            </a:r>
          </a:p>
          <a:p>
            <a:pPr>
              <a:lnSpc>
                <a:spcPct val="107000"/>
              </a:lnSpc>
              <a:spcAft>
                <a:spcPts val="800"/>
              </a:spcAft>
            </a:pPr>
            <a:r>
              <a:rPr lang="en-IN" sz="1100" dirty="0">
                <a:effectLst/>
                <a:latin typeface="Poppins" panose="00000500000000000000" pitchFamily="2" charset="0"/>
                <a:ea typeface="Calibri" panose="020F0502020204030204" pitchFamily="34" charset="0"/>
                <a:cs typeface="Poppins" panose="00000500000000000000" pitchFamily="2" charset="0"/>
              </a:rPr>
              <a:t>The project’s final output, a digital artwork by </a:t>
            </a:r>
            <a:r>
              <a:rPr lang="en-IN" sz="1100" dirty="0" err="1">
                <a:effectLst/>
                <a:latin typeface="Poppins" panose="00000500000000000000" pitchFamily="2" charset="0"/>
                <a:ea typeface="Calibri" panose="020F0502020204030204" pitchFamily="34" charset="0"/>
                <a:cs typeface="Poppins" panose="00000500000000000000" pitchFamily="2" charset="0"/>
              </a:rPr>
              <a:t>Pinkoblu</a:t>
            </a:r>
            <a:r>
              <a:rPr lang="en-IN" sz="1100" dirty="0">
                <a:latin typeface="Poppins" panose="00000500000000000000" pitchFamily="2" charset="0"/>
                <a:ea typeface="Calibri" panose="020F0502020204030204" pitchFamily="34" charset="0"/>
                <a:cs typeface="Poppins" panose="00000500000000000000" pitchFamily="2" charset="0"/>
              </a:rPr>
              <a:t>; </a:t>
            </a:r>
            <a:r>
              <a:rPr lang="en-IN" sz="1100" dirty="0">
                <a:effectLst/>
                <a:latin typeface="Poppins" panose="00000500000000000000" pitchFamily="2" charset="0"/>
                <a:ea typeface="Calibri" panose="020F0502020204030204" pitchFamily="34" charset="0"/>
                <a:cs typeface="Poppins" panose="00000500000000000000" pitchFamily="2" charset="0"/>
              </a:rPr>
              <a:t>artists </a:t>
            </a:r>
            <a:r>
              <a:rPr lang="en-IN" sz="1100" dirty="0" err="1">
                <a:effectLst/>
                <a:latin typeface="Poppins" panose="00000500000000000000" pitchFamily="2" charset="0"/>
                <a:ea typeface="Calibri" panose="020F0502020204030204" pitchFamily="34" charset="0"/>
                <a:cs typeface="Poppins" panose="00000500000000000000" pitchFamily="2" charset="0"/>
              </a:rPr>
              <a:t>Dipanshu</a:t>
            </a:r>
            <a:r>
              <a:rPr lang="en-IN" sz="1100" dirty="0">
                <a:effectLst/>
                <a:latin typeface="Poppins" panose="00000500000000000000" pitchFamily="2" charset="0"/>
                <a:ea typeface="Calibri" panose="020F0502020204030204" pitchFamily="34" charset="0"/>
                <a:cs typeface="Poppins" panose="00000500000000000000" pitchFamily="2" charset="0"/>
              </a:rPr>
              <a:t> and Pius, is exhibited at a popular bar in Kochi called Velocity. </a:t>
            </a:r>
          </a:p>
          <a:p>
            <a:pPr>
              <a:lnSpc>
                <a:spcPct val="107000"/>
              </a:lnSpc>
              <a:spcAft>
                <a:spcPts val="800"/>
              </a:spcAft>
            </a:pPr>
            <a:r>
              <a:rPr lang="en-IN" sz="1100" dirty="0">
                <a:effectLst/>
                <a:latin typeface="Poppins" panose="00000500000000000000" pitchFamily="2" charset="0"/>
                <a:ea typeface="Calibri" panose="020F0502020204030204" pitchFamily="34" charset="0"/>
                <a:cs typeface="Poppins" panose="00000500000000000000" pitchFamily="2" charset="0"/>
              </a:rPr>
              <a:t>As the politics of domestic abuse, gender positioning, and healing concerning the women are examined, the digital work is meant to push a relationship with the viewer, evoking an interchange of new understandings.</a:t>
            </a:r>
          </a:p>
          <a:p>
            <a:pPr>
              <a:lnSpc>
                <a:spcPct val="107000"/>
              </a:lnSpc>
              <a:spcAft>
                <a:spcPts val="800"/>
              </a:spcAft>
            </a:pPr>
            <a:r>
              <a:rPr lang="en-IN" sz="1100" dirty="0">
                <a:effectLst/>
                <a:latin typeface="Poppins" panose="00000500000000000000" pitchFamily="2" charset="0"/>
                <a:ea typeface="Calibri" panose="020F0502020204030204" pitchFamily="34" charset="0"/>
                <a:cs typeface="Poppins" panose="00000500000000000000" pitchFamily="2" charset="0"/>
              </a:rPr>
              <a:t> </a:t>
            </a:r>
          </a:p>
        </p:txBody>
      </p:sp>
      <p:sp>
        <p:nvSpPr>
          <p:cNvPr id="9" name="TextBox 8">
            <a:extLst>
              <a:ext uri="{FF2B5EF4-FFF2-40B4-BE49-F238E27FC236}">
                <a16:creationId xmlns="" xmlns:a16="http://schemas.microsoft.com/office/drawing/2014/main" id="{C8EA6771-2654-3593-15E5-D18415F01709}"/>
              </a:ext>
            </a:extLst>
          </p:cNvPr>
          <p:cNvSpPr txBox="1"/>
          <p:nvPr/>
        </p:nvSpPr>
        <p:spPr>
          <a:xfrm>
            <a:off x="244256" y="5737208"/>
            <a:ext cx="6369488" cy="1716817"/>
          </a:xfrm>
          <a:prstGeom prst="rect">
            <a:avLst/>
          </a:prstGeom>
          <a:noFill/>
        </p:spPr>
        <p:txBody>
          <a:bodyPr wrap="square">
            <a:spAutoFit/>
          </a:bodyPr>
          <a:lstStyle/>
          <a:p>
            <a:pPr>
              <a:lnSpc>
                <a:spcPct val="107000"/>
              </a:lnSpc>
              <a:spcAft>
                <a:spcPts val="800"/>
              </a:spcAft>
            </a:pPr>
            <a:r>
              <a:rPr lang="en-IN" sz="1100" dirty="0">
                <a:effectLst/>
                <a:latin typeface="Poppins" panose="00000500000000000000" pitchFamily="2" charset="0"/>
                <a:ea typeface="Calibri" panose="020F0502020204030204" pitchFamily="34" charset="0"/>
                <a:cs typeface="Poppins" panose="00000500000000000000" pitchFamily="2" charset="0"/>
              </a:rPr>
              <a:t>Curated by Kochi-based art curator Tanya Abraham, her work emphasizes gender positioning in Kerala and the need for sororities to combat sociocultural differences created by a patriarchal system. The project’s core is raising voices for awareness on domestic violence amongst women in Kerala, using a familiar art form (kolam art by the ancient Tamil Brahman community in </a:t>
            </a:r>
            <a:r>
              <a:rPr lang="en-IN" sz="1100" dirty="0" err="1">
                <a:effectLst/>
                <a:latin typeface="Poppins" panose="00000500000000000000" pitchFamily="2" charset="0"/>
                <a:ea typeface="Calibri" panose="020F0502020204030204" pitchFamily="34" charset="0"/>
                <a:cs typeface="Poppins" panose="00000500000000000000" pitchFamily="2" charset="0"/>
              </a:rPr>
              <a:t>Mattancherry</a:t>
            </a:r>
            <a:r>
              <a:rPr lang="en-IN" sz="1100" dirty="0">
                <a:effectLst/>
                <a:latin typeface="Poppins" panose="00000500000000000000" pitchFamily="2" charset="0"/>
                <a:ea typeface="Calibri" panose="020F0502020204030204" pitchFamily="34" charset="0"/>
                <a:cs typeface="Poppins" panose="00000500000000000000" pitchFamily="2" charset="0"/>
              </a:rPr>
              <a:t>), coupled with the therapeutic idea of mandalas. The kolam practitioners become mediums in this participatory art, intersecting the healing process through mandala making. The project aims at community participation, sharing lived experiences, and creating hegemony towards social change.</a:t>
            </a:r>
          </a:p>
        </p:txBody>
      </p:sp>
      <p:pic>
        <p:nvPicPr>
          <p:cNvPr id="11" name="Picture 10" descr="A person holding a cup of milk&#10;&#10;Description automatically generated">
            <a:extLst>
              <a:ext uri="{FF2B5EF4-FFF2-40B4-BE49-F238E27FC236}">
                <a16:creationId xmlns="" xmlns:a16="http://schemas.microsoft.com/office/drawing/2014/main" id="{683514DF-0053-750E-74F6-A024CD3D3AD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5406"/>
          <a:stretch/>
        </p:blipFill>
        <p:spPr>
          <a:xfrm>
            <a:off x="3175329" y="7566001"/>
            <a:ext cx="3371025" cy="2138060"/>
          </a:xfrm>
          <a:prstGeom prst="rect">
            <a:avLst/>
          </a:prstGeom>
        </p:spPr>
      </p:pic>
      <p:pic>
        <p:nvPicPr>
          <p:cNvPr id="13" name="Picture 12" descr="Women drawing on the floor&#10;&#10;Description automatically generated">
            <a:extLst>
              <a:ext uri="{FF2B5EF4-FFF2-40B4-BE49-F238E27FC236}">
                <a16:creationId xmlns="" xmlns:a16="http://schemas.microsoft.com/office/drawing/2014/main" id="{ADF1460D-4517-F185-D558-C2D87F0B8D9E}"/>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87645" y="409761"/>
            <a:ext cx="3458709" cy="5201899"/>
          </a:xfrm>
          <a:prstGeom prst="rect">
            <a:avLst/>
          </a:prstGeom>
        </p:spPr>
      </p:pic>
    </p:spTree>
    <p:extLst>
      <p:ext uri="{BB962C8B-B14F-4D97-AF65-F5344CB8AC3E}">
        <p14:creationId xmlns:p14="http://schemas.microsoft.com/office/powerpoint/2010/main" val="8057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hands holding a container&#10;&#10;Description automatically generated">
            <a:extLst>
              <a:ext uri="{FF2B5EF4-FFF2-40B4-BE49-F238E27FC236}">
                <a16:creationId xmlns="" xmlns:a16="http://schemas.microsoft.com/office/drawing/2014/main" id="{59BE926E-AA82-D81A-EBD3-14B37555FE8A}"/>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27050" y="643777"/>
            <a:ext cx="3803900" cy="2529188"/>
          </a:xfrm>
        </p:spPr>
      </p:pic>
      <p:pic>
        <p:nvPicPr>
          <p:cNvPr id="7" name="Picture 6" descr="A person pouring water into a cup&#10;&#10;Description automatically generated">
            <a:extLst>
              <a:ext uri="{FF2B5EF4-FFF2-40B4-BE49-F238E27FC236}">
                <a16:creationId xmlns="" xmlns:a16="http://schemas.microsoft.com/office/drawing/2014/main" id="{47709AB2-D890-3526-D66A-193E3FD81D9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504"/>
          <a:stretch/>
        </p:blipFill>
        <p:spPr>
          <a:xfrm>
            <a:off x="1527050" y="3453700"/>
            <a:ext cx="3803900" cy="2794786"/>
          </a:xfrm>
          <a:prstGeom prst="rect">
            <a:avLst/>
          </a:prstGeom>
        </p:spPr>
      </p:pic>
      <p:pic>
        <p:nvPicPr>
          <p:cNvPr id="9" name="Picture 8" descr="A person drawing on a blackboard&#10;&#10;Description automatically generated">
            <a:extLst>
              <a:ext uri="{FF2B5EF4-FFF2-40B4-BE49-F238E27FC236}">
                <a16:creationId xmlns="" xmlns:a16="http://schemas.microsoft.com/office/drawing/2014/main" id="{78AEE290-0A0F-E7AB-9B50-EF19F198DDA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8742"/>
          <a:stretch/>
        </p:blipFill>
        <p:spPr>
          <a:xfrm>
            <a:off x="1527050" y="6529221"/>
            <a:ext cx="3803900" cy="2771463"/>
          </a:xfrm>
          <a:prstGeom prst="rect">
            <a:avLst/>
          </a:prstGeom>
        </p:spPr>
      </p:pic>
    </p:spTree>
    <p:extLst>
      <p:ext uri="{BB962C8B-B14F-4D97-AF65-F5344CB8AC3E}">
        <p14:creationId xmlns:p14="http://schemas.microsoft.com/office/powerpoint/2010/main" val="365629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rawing a picture on the floor&#10;&#10;Description automatically generated">
            <a:extLst>
              <a:ext uri="{FF2B5EF4-FFF2-40B4-BE49-F238E27FC236}">
                <a16:creationId xmlns="" xmlns:a16="http://schemas.microsoft.com/office/drawing/2014/main" id="{A1F1E824-C7B1-72B4-E46A-24C89E70C05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9641" y="712684"/>
            <a:ext cx="5638717" cy="8480631"/>
          </a:xfrm>
          <a:prstGeom prst="rect">
            <a:avLst/>
          </a:prstGeom>
        </p:spPr>
      </p:pic>
    </p:spTree>
    <p:extLst>
      <p:ext uri="{BB962C8B-B14F-4D97-AF65-F5344CB8AC3E}">
        <p14:creationId xmlns:p14="http://schemas.microsoft.com/office/powerpoint/2010/main" val="625072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A1AAAFF-D39B-5DE2-E23D-FB495064B768}"/>
              </a:ext>
            </a:extLst>
          </p:cNvPr>
          <p:cNvSpPr txBox="1"/>
          <p:nvPr/>
        </p:nvSpPr>
        <p:spPr>
          <a:xfrm>
            <a:off x="3178480" y="6428125"/>
            <a:ext cx="3547997" cy="3477875"/>
          </a:xfrm>
          <a:prstGeom prst="rect">
            <a:avLst/>
          </a:prstGeom>
          <a:noFill/>
        </p:spPr>
        <p:txBody>
          <a:bodyPr wrap="square" rtlCol="0">
            <a:spAutoFit/>
          </a:bodyPr>
          <a:lstStyle/>
          <a:p>
            <a:pPr algn="r"/>
            <a:r>
              <a:rPr lang="en-IN" sz="1100" dirty="0">
                <a:latin typeface="Poppins Medium" panose="00000600000000000000" pitchFamily="2" charset="0"/>
                <a:cs typeface="Poppins Medium" panose="00000600000000000000" pitchFamily="2" charset="0"/>
              </a:rPr>
              <a:t>CURATOR</a:t>
            </a:r>
          </a:p>
          <a:p>
            <a:pPr algn="r"/>
            <a:r>
              <a:rPr lang="en-IN" sz="1100" dirty="0">
                <a:latin typeface="Poppins Light" panose="00000400000000000000" pitchFamily="2" charset="0"/>
                <a:cs typeface="Poppins Light" panose="00000400000000000000" pitchFamily="2" charset="0"/>
              </a:rPr>
              <a:t>Tanya Abraham</a:t>
            </a:r>
          </a:p>
          <a:p>
            <a:pPr algn="r"/>
            <a:endParaRPr lang="en-IN" sz="1100" dirty="0">
              <a:latin typeface="Poppins Light" panose="00000400000000000000" pitchFamily="2" charset="0"/>
              <a:cs typeface="Poppins Light" panose="00000400000000000000" pitchFamily="2" charset="0"/>
            </a:endParaRPr>
          </a:p>
          <a:p>
            <a:pPr algn="r"/>
            <a:endParaRPr lang="en-IN" sz="1100" dirty="0">
              <a:latin typeface="Poppins Light" panose="00000400000000000000" pitchFamily="2" charset="0"/>
              <a:cs typeface="Poppins Light" panose="00000400000000000000" pitchFamily="2" charset="0"/>
            </a:endParaRPr>
          </a:p>
          <a:p>
            <a:pPr algn="r"/>
            <a:r>
              <a:rPr lang="en-IN" sz="1100" dirty="0">
                <a:latin typeface="Poppins Medium" panose="00000600000000000000" pitchFamily="2" charset="0"/>
                <a:cs typeface="Poppins Medium" panose="00000600000000000000" pitchFamily="2" charset="0"/>
              </a:rPr>
              <a:t>KOLAM ARTISTS </a:t>
            </a:r>
          </a:p>
          <a:p>
            <a:pPr algn="r"/>
            <a:r>
              <a:rPr lang="en-IN" sz="1100" dirty="0">
                <a:latin typeface="Poppins Light" panose="00000400000000000000" pitchFamily="2" charset="0"/>
                <a:cs typeface="Poppins Light" panose="00000400000000000000" pitchFamily="2" charset="0"/>
              </a:rPr>
              <a:t>Jayashree Iyer</a:t>
            </a:r>
          </a:p>
          <a:p>
            <a:pPr algn="r"/>
            <a:r>
              <a:rPr lang="en-IN" sz="1100" dirty="0">
                <a:latin typeface="Poppins Light" panose="00000400000000000000" pitchFamily="2" charset="0"/>
                <a:cs typeface="Poppins Light" panose="00000400000000000000" pitchFamily="2" charset="0"/>
              </a:rPr>
              <a:t>Jayashree Subramaniam</a:t>
            </a:r>
          </a:p>
          <a:p>
            <a:pPr algn="r"/>
            <a:r>
              <a:rPr lang="en-IN" sz="1100" dirty="0">
                <a:latin typeface="Poppins Light" panose="00000400000000000000" pitchFamily="2" charset="0"/>
                <a:cs typeface="Poppins Light" panose="00000400000000000000" pitchFamily="2" charset="0"/>
              </a:rPr>
              <a:t>Kamala</a:t>
            </a:r>
          </a:p>
          <a:p>
            <a:pPr algn="r"/>
            <a:r>
              <a:rPr lang="en-IN" sz="1100" dirty="0">
                <a:latin typeface="Poppins Light" panose="00000400000000000000" pitchFamily="2" charset="0"/>
                <a:cs typeface="Poppins Light" panose="00000400000000000000" pitchFamily="2" charset="0"/>
              </a:rPr>
              <a:t>Revati</a:t>
            </a:r>
          </a:p>
          <a:p>
            <a:pPr algn="r"/>
            <a:r>
              <a:rPr lang="en-IN" sz="1100" dirty="0">
                <a:latin typeface="Poppins Light" panose="00000400000000000000" pitchFamily="2" charset="0"/>
                <a:cs typeface="Poppins Light" panose="00000400000000000000" pitchFamily="2" charset="0"/>
              </a:rPr>
              <a:t>Shanti </a:t>
            </a:r>
            <a:r>
              <a:rPr lang="en-IN" sz="1100" dirty="0" err="1">
                <a:latin typeface="Poppins Light" panose="00000400000000000000" pitchFamily="2" charset="0"/>
                <a:cs typeface="Poppins Light" panose="00000400000000000000" pitchFamily="2" charset="0"/>
              </a:rPr>
              <a:t>Parameshwaran</a:t>
            </a:r>
            <a:endParaRPr lang="en-IN" sz="1100" dirty="0">
              <a:latin typeface="Poppins Light" panose="00000400000000000000" pitchFamily="2" charset="0"/>
              <a:cs typeface="Poppins Light" panose="00000400000000000000" pitchFamily="2" charset="0"/>
            </a:endParaRPr>
          </a:p>
          <a:p>
            <a:pPr algn="r"/>
            <a:r>
              <a:rPr lang="en-IN" sz="1100" dirty="0" err="1">
                <a:latin typeface="Poppins Light" panose="00000400000000000000" pitchFamily="2" charset="0"/>
                <a:cs typeface="Poppins Light" panose="00000400000000000000" pitchFamily="2" charset="0"/>
              </a:rPr>
              <a:t>Vasantha</a:t>
            </a:r>
            <a:r>
              <a:rPr lang="en-IN" sz="1100" dirty="0">
                <a:latin typeface="Poppins Light" panose="00000400000000000000" pitchFamily="2" charset="0"/>
                <a:cs typeface="Poppins Light" panose="00000400000000000000" pitchFamily="2" charset="0"/>
              </a:rPr>
              <a:t> Ramakrishnan</a:t>
            </a:r>
          </a:p>
          <a:p>
            <a:pPr algn="r"/>
            <a:endParaRPr lang="en-IN" sz="1100" dirty="0">
              <a:latin typeface="Poppins Light" panose="00000400000000000000" pitchFamily="2" charset="0"/>
              <a:cs typeface="Poppins Light" panose="00000400000000000000" pitchFamily="2" charset="0"/>
            </a:endParaRPr>
          </a:p>
          <a:p>
            <a:pPr algn="r"/>
            <a:r>
              <a:rPr lang="en-IN" sz="1100" dirty="0">
                <a:latin typeface="Poppins Medium" panose="00000600000000000000" pitchFamily="2" charset="0"/>
                <a:cs typeface="Poppins Medium" panose="00000600000000000000" pitchFamily="2" charset="0"/>
              </a:rPr>
              <a:t>DESIGN CREW</a:t>
            </a:r>
          </a:p>
          <a:p>
            <a:pPr algn="r"/>
            <a:r>
              <a:rPr lang="en-IN" sz="1100" dirty="0" err="1">
                <a:latin typeface="Poppins Light" panose="00000400000000000000" pitchFamily="2" charset="0"/>
                <a:cs typeface="Poppins Light" panose="00000400000000000000" pitchFamily="2" charset="0"/>
              </a:rPr>
              <a:t>Dipanshu</a:t>
            </a:r>
            <a:r>
              <a:rPr lang="en-IN" sz="1100" dirty="0">
                <a:latin typeface="Poppins Light" panose="00000400000000000000" pitchFamily="2" charset="0"/>
                <a:cs typeface="Poppins Light" panose="00000400000000000000" pitchFamily="2" charset="0"/>
              </a:rPr>
              <a:t> </a:t>
            </a:r>
          </a:p>
          <a:p>
            <a:pPr algn="r"/>
            <a:r>
              <a:rPr lang="en-IN" sz="1100" dirty="0">
                <a:latin typeface="Poppins Light" panose="00000400000000000000" pitchFamily="2" charset="0"/>
                <a:cs typeface="Poppins Light" panose="00000400000000000000" pitchFamily="2" charset="0"/>
              </a:rPr>
              <a:t>Irene Joseph </a:t>
            </a:r>
            <a:r>
              <a:rPr lang="en-IN" sz="1100" dirty="0" err="1">
                <a:latin typeface="Poppins Light" panose="00000400000000000000" pitchFamily="2" charset="0"/>
                <a:cs typeface="Poppins Light" panose="00000400000000000000" pitchFamily="2" charset="0"/>
              </a:rPr>
              <a:t>Chiramel</a:t>
            </a:r>
            <a:endParaRPr lang="en-IN" sz="1100" dirty="0">
              <a:latin typeface="Poppins Light" panose="00000400000000000000" pitchFamily="2" charset="0"/>
              <a:cs typeface="Poppins Light" panose="00000400000000000000" pitchFamily="2" charset="0"/>
            </a:endParaRPr>
          </a:p>
          <a:p>
            <a:pPr algn="r"/>
            <a:r>
              <a:rPr lang="en-IN" sz="1100" dirty="0">
                <a:latin typeface="Poppins Light" panose="00000400000000000000" pitchFamily="2" charset="0"/>
                <a:cs typeface="Poppins Light" panose="00000400000000000000" pitchFamily="2" charset="0"/>
              </a:rPr>
              <a:t>Pius</a:t>
            </a:r>
          </a:p>
          <a:p>
            <a:pPr algn="r"/>
            <a:endParaRPr lang="en-IN" sz="1100" dirty="0">
              <a:latin typeface="Poppins Light" panose="00000400000000000000" pitchFamily="2" charset="0"/>
              <a:cs typeface="Poppins Light" panose="00000400000000000000" pitchFamily="2" charset="0"/>
            </a:endParaRPr>
          </a:p>
          <a:p>
            <a:pPr algn="r"/>
            <a:r>
              <a:rPr lang="en-IN" sz="1100" dirty="0">
                <a:latin typeface="Poppins Medium" panose="00000600000000000000" pitchFamily="2" charset="0"/>
                <a:cs typeface="Poppins Medium" panose="00000600000000000000" pitchFamily="2" charset="0"/>
              </a:rPr>
              <a:t>VISUALS &amp; DOCUMENTATION</a:t>
            </a:r>
          </a:p>
          <a:p>
            <a:pPr algn="r"/>
            <a:r>
              <a:rPr lang="en-IN" sz="1100" dirty="0">
                <a:latin typeface="Poppins Light" panose="00000400000000000000" pitchFamily="2" charset="0"/>
                <a:cs typeface="Poppins Light" panose="00000400000000000000" pitchFamily="2" charset="0"/>
              </a:rPr>
              <a:t>Irene Joseph </a:t>
            </a:r>
            <a:r>
              <a:rPr lang="en-IN" sz="1100" dirty="0" err="1">
                <a:latin typeface="Poppins Light" panose="00000400000000000000" pitchFamily="2" charset="0"/>
                <a:cs typeface="Poppins Light" panose="00000400000000000000" pitchFamily="2" charset="0"/>
              </a:rPr>
              <a:t>Chiramel</a:t>
            </a:r>
            <a:endParaRPr lang="en-IN" sz="1100" dirty="0">
              <a:latin typeface="Poppins Light" panose="00000400000000000000" pitchFamily="2" charset="0"/>
              <a:cs typeface="Poppins Light" panose="00000400000000000000" pitchFamily="2" charset="0"/>
            </a:endParaRPr>
          </a:p>
          <a:p>
            <a:pPr algn="r"/>
            <a:endParaRPr lang="en-IN" sz="1100" dirty="0">
              <a:latin typeface="Poppins Light" panose="00000400000000000000" pitchFamily="2" charset="0"/>
              <a:cs typeface="Poppins Light" panose="00000400000000000000" pitchFamily="2" charset="0"/>
            </a:endParaRPr>
          </a:p>
        </p:txBody>
      </p:sp>
      <p:sp>
        <p:nvSpPr>
          <p:cNvPr id="6" name="TextBox 5">
            <a:extLst>
              <a:ext uri="{FF2B5EF4-FFF2-40B4-BE49-F238E27FC236}">
                <a16:creationId xmlns="" xmlns:a16="http://schemas.microsoft.com/office/drawing/2014/main" id="{E68A9512-52F9-1E78-5DA6-47ACAF0C2600}"/>
              </a:ext>
            </a:extLst>
          </p:cNvPr>
          <p:cNvSpPr txBox="1"/>
          <p:nvPr/>
        </p:nvSpPr>
        <p:spPr>
          <a:xfrm>
            <a:off x="165970" y="7274510"/>
            <a:ext cx="1929008" cy="2631490"/>
          </a:xfrm>
          <a:prstGeom prst="rect">
            <a:avLst/>
          </a:prstGeom>
          <a:noFill/>
        </p:spPr>
        <p:txBody>
          <a:bodyPr wrap="square" rtlCol="0">
            <a:spAutoFit/>
          </a:bodyPr>
          <a:lstStyle/>
          <a:p>
            <a:r>
              <a:rPr lang="en-IN" sz="1100" dirty="0">
                <a:latin typeface="Poppins Medium" panose="00000600000000000000" pitchFamily="2" charset="0"/>
                <a:cs typeface="Poppins Medium" panose="00000600000000000000" pitchFamily="2" charset="0"/>
              </a:rPr>
              <a:t>SPECIAL THANKS TO</a:t>
            </a:r>
          </a:p>
          <a:p>
            <a:endParaRPr lang="en-IN" sz="1100" dirty="0">
              <a:latin typeface="Poppins Light" panose="00000400000000000000" pitchFamily="2" charset="0"/>
              <a:cs typeface="Poppins Light" panose="00000400000000000000" pitchFamily="2" charset="0"/>
            </a:endParaRPr>
          </a:p>
          <a:p>
            <a:r>
              <a:rPr lang="en-IN" sz="1100" dirty="0" err="1">
                <a:latin typeface="Poppins Light" panose="00000400000000000000" pitchFamily="2" charset="0"/>
                <a:cs typeface="Poppins Light" panose="00000400000000000000" pitchFamily="2" charset="0"/>
              </a:rPr>
              <a:t>Dr.Reema</a:t>
            </a:r>
            <a:r>
              <a:rPr lang="en-IN" sz="1100" dirty="0">
                <a:latin typeface="Poppins Light" panose="00000400000000000000" pitchFamily="2" charset="0"/>
                <a:cs typeface="Poppins Light" panose="00000400000000000000" pitchFamily="2" charset="0"/>
              </a:rPr>
              <a:t> Cherian </a:t>
            </a:r>
          </a:p>
          <a:p>
            <a:r>
              <a:rPr lang="en-IN" sz="1100" dirty="0" err="1">
                <a:latin typeface="Poppins Light" panose="00000400000000000000" pitchFamily="2" charset="0"/>
                <a:cs typeface="Poppins Light" panose="00000400000000000000" pitchFamily="2" charset="0"/>
              </a:rPr>
              <a:t>Ashick</a:t>
            </a:r>
            <a:r>
              <a:rPr lang="en-IN" sz="1100" dirty="0">
                <a:latin typeface="Poppins Light" panose="00000400000000000000" pitchFamily="2" charset="0"/>
                <a:cs typeface="Poppins Light" panose="00000400000000000000" pitchFamily="2" charset="0"/>
              </a:rPr>
              <a:t> Aldrin </a:t>
            </a:r>
          </a:p>
          <a:p>
            <a:r>
              <a:rPr lang="en-IN" sz="1100" dirty="0" err="1">
                <a:latin typeface="Poppins Light" panose="00000400000000000000" pitchFamily="2" charset="0"/>
                <a:cs typeface="Poppins Light" panose="00000400000000000000" pitchFamily="2" charset="0"/>
              </a:rPr>
              <a:t>Adammya</a:t>
            </a:r>
            <a:r>
              <a:rPr lang="en-IN" sz="1100" dirty="0">
                <a:latin typeface="Poppins Light" panose="00000400000000000000" pitchFamily="2" charset="0"/>
                <a:cs typeface="Poppins Light" panose="00000400000000000000" pitchFamily="2" charset="0"/>
              </a:rPr>
              <a:t> </a:t>
            </a:r>
            <a:r>
              <a:rPr lang="en-IN" sz="1100" dirty="0" err="1">
                <a:latin typeface="Poppins Light" panose="00000400000000000000" pitchFamily="2" charset="0"/>
                <a:cs typeface="Poppins Light" panose="00000400000000000000" pitchFamily="2" charset="0"/>
              </a:rPr>
              <a:t>Parasher</a:t>
            </a:r>
            <a:endParaRPr lang="en-IN" sz="1100" dirty="0">
              <a:latin typeface="Poppins Light" panose="00000400000000000000" pitchFamily="2" charset="0"/>
              <a:cs typeface="Poppins Light" panose="00000400000000000000" pitchFamily="2" charset="0"/>
            </a:endParaRPr>
          </a:p>
          <a:p>
            <a:endParaRPr lang="en-IN" sz="1100" dirty="0">
              <a:latin typeface="Poppins Light" panose="00000400000000000000" pitchFamily="2" charset="0"/>
              <a:cs typeface="Poppins Light" panose="00000400000000000000" pitchFamily="2" charset="0"/>
            </a:endParaRPr>
          </a:p>
          <a:p>
            <a:r>
              <a:rPr lang="en-IN" sz="1100" dirty="0">
                <a:latin typeface="Poppins Light" panose="00000400000000000000" pitchFamily="2" charset="0"/>
                <a:cs typeface="Poppins Light" panose="00000400000000000000" pitchFamily="2" charset="0"/>
              </a:rPr>
              <a:t>Mini </a:t>
            </a:r>
          </a:p>
          <a:p>
            <a:r>
              <a:rPr lang="en-IN" sz="1100" dirty="0">
                <a:latin typeface="Poppins Light" panose="00000400000000000000" pitchFamily="2" charset="0"/>
                <a:cs typeface="Poppins Light" panose="00000400000000000000" pitchFamily="2" charset="0"/>
              </a:rPr>
              <a:t>Adv. Sandhya Raju</a:t>
            </a:r>
          </a:p>
          <a:p>
            <a:r>
              <a:rPr lang="en-IN" sz="1100" dirty="0">
                <a:latin typeface="Poppins Light" panose="00000400000000000000" pitchFamily="2" charset="0"/>
                <a:cs typeface="Poppins Light" panose="00000400000000000000" pitchFamily="2" charset="0"/>
              </a:rPr>
              <a:t>Adv. </a:t>
            </a:r>
            <a:r>
              <a:rPr lang="en-IN" sz="1100" dirty="0" err="1">
                <a:latin typeface="Poppins Light" panose="00000400000000000000" pitchFamily="2" charset="0"/>
                <a:cs typeface="Poppins Light" panose="00000400000000000000" pitchFamily="2" charset="0"/>
              </a:rPr>
              <a:t>Aswathi</a:t>
            </a:r>
            <a:endParaRPr lang="en-IN" sz="1100" dirty="0">
              <a:latin typeface="Poppins Light" panose="00000400000000000000" pitchFamily="2" charset="0"/>
              <a:cs typeface="Poppins Light" panose="00000400000000000000" pitchFamily="2" charset="0"/>
            </a:endParaRPr>
          </a:p>
          <a:p>
            <a:endParaRPr lang="en-IN" sz="1100" dirty="0">
              <a:latin typeface="Poppins Light" panose="00000400000000000000" pitchFamily="2" charset="0"/>
              <a:cs typeface="Poppins Light" panose="00000400000000000000" pitchFamily="2" charset="0"/>
            </a:endParaRPr>
          </a:p>
          <a:p>
            <a:r>
              <a:rPr lang="en-IN" sz="1100" dirty="0">
                <a:latin typeface="Poppins Light" panose="00000400000000000000" pitchFamily="2" charset="0"/>
                <a:cs typeface="Poppins Light" panose="00000400000000000000" pitchFamily="2" charset="0"/>
              </a:rPr>
              <a:t>Joseph </a:t>
            </a:r>
          </a:p>
          <a:p>
            <a:r>
              <a:rPr lang="en-IN" sz="1100" dirty="0">
                <a:latin typeface="Poppins Light" panose="00000400000000000000" pitchFamily="2" charset="0"/>
                <a:cs typeface="Poppins Light" panose="00000400000000000000" pitchFamily="2" charset="0"/>
              </a:rPr>
              <a:t>Adnan</a:t>
            </a:r>
          </a:p>
          <a:p>
            <a:endParaRPr lang="en-IN" sz="1100" dirty="0">
              <a:latin typeface="Poppins Light" panose="00000400000000000000" pitchFamily="2" charset="0"/>
              <a:cs typeface="Poppins Light" panose="00000400000000000000" pitchFamily="2" charset="0"/>
            </a:endParaRPr>
          </a:p>
          <a:p>
            <a:r>
              <a:rPr lang="en-IN" sz="1100" dirty="0">
                <a:latin typeface="Poppins Light" panose="00000400000000000000" pitchFamily="2" charset="0"/>
                <a:cs typeface="Poppins Light" panose="00000400000000000000" pitchFamily="2" charset="0"/>
              </a:rPr>
              <a:t>Bindu  </a:t>
            </a:r>
          </a:p>
          <a:p>
            <a:endParaRPr lang="en-IN" sz="1100" dirty="0">
              <a:latin typeface="Poppins Medium" panose="00000600000000000000" pitchFamily="2" charset="0"/>
              <a:cs typeface="Poppins Medium" panose="00000600000000000000" pitchFamily="2" charset="0"/>
            </a:endParaRPr>
          </a:p>
        </p:txBody>
      </p:sp>
      <p:pic>
        <p:nvPicPr>
          <p:cNvPr id="14" name="Picture 13" descr="A group of people standing in front of a building holding trophies&#10;&#10;Description automatically generated">
            <a:extLst>
              <a:ext uri="{FF2B5EF4-FFF2-40B4-BE49-F238E27FC236}">
                <a16:creationId xmlns="" xmlns:a16="http://schemas.microsoft.com/office/drawing/2014/main" id="{87C67F15-4EAF-D9FB-D5E7-E6621019E9D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5970" y="225092"/>
            <a:ext cx="6446772" cy="4286417"/>
          </a:xfrm>
          <a:prstGeom prst="rect">
            <a:avLst/>
          </a:prstGeom>
        </p:spPr>
      </p:pic>
    </p:spTree>
    <p:extLst>
      <p:ext uri="{BB962C8B-B14F-4D97-AF65-F5344CB8AC3E}">
        <p14:creationId xmlns:p14="http://schemas.microsoft.com/office/powerpoint/2010/main" val="40940036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363</TotalTime>
  <Words>307</Words>
  <Application>Microsoft Office PowerPoint</Application>
  <PresentationFormat>A4 Paper (210x297 mm)</PresentationFormat>
  <Paragraphs>45</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Poppins</vt:lpstr>
      <vt:lpstr>Poppins Light</vt:lpstr>
      <vt:lpstr>Poppins Medium</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Joseph</dc:creator>
  <cp:lastModifiedBy>LT-20</cp:lastModifiedBy>
  <cp:revision>4</cp:revision>
  <dcterms:created xsi:type="dcterms:W3CDTF">2023-07-18T06:43:46Z</dcterms:created>
  <dcterms:modified xsi:type="dcterms:W3CDTF">2024-01-24T07:58:14Z</dcterms:modified>
</cp:coreProperties>
</file>